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9" r:id="rId4"/>
    <p:sldId id="272" r:id="rId5"/>
    <p:sldId id="258" r:id="rId6"/>
    <p:sldId id="259" r:id="rId7"/>
    <p:sldId id="260" r:id="rId8"/>
    <p:sldId id="261" r:id="rId9"/>
    <p:sldId id="262" r:id="rId10"/>
    <p:sldId id="267" r:id="rId11"/>
    <p:sldId id="271" r:id="rId12"/>
    <p:sldId id="263" r:id="rId13"/>
    <p:sldId id="264" r:id="rId14"/>
    <p:sldId id="268" r:id="rId15"/>
    <p:sldId id="265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20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8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059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59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72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9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6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55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61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84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36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05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2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8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5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hyperlink" Target="http://www.sbwcdec.org/" TargetMode="External"/><Relationship Id="rId4" Type="http://schemas.openxmlformats.org/officeDocument/2006/relationships/hyperlink" Target="mailto:info@sbwcde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0512" y="3224530"/>
            <a:ext cx="5660136" cy="97256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The Choice Project (STTIO)</a:t>
            </a:r>
          </a:p>
          <a:p>
            <a:r>
              <a:rPr dirty="0"/>
              <a:t>Media Arts Mentorship &amp; Moral Leadership 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6856" y="4197096"/>
            <a:ext cx="4837176" cy="1179575"/>
          </a:xfrm>
        </p:spPr>
        <p:txBody>
          <a:bodyPr>
            <a:normAutofit/>
          </a:bodyPr>
          <a:lstStyle/>
          <a:p>
            <a:r>
              <a:rPr dirty="0"/>
              <a:t>Presented by Somebody Who Cares Destiny Empowerment Center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576293-7F87-FE68-12CE-7728044F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60" y="3078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4"/>
    </mc:Choice>
    <mc:Fallback xmlns="">
      <p:transition spd="slow" advTm="1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33B60-8D2F-DD11-A86E-7CF324BBA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2F03-7A5E-531A-96E8-2BF98BB7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Cohort Structure</a:t>
            </a:r>
            <a:br>
              <a:rPr lang="en-US" dirty="0"/>
            </a:br>
            <a:r>
              <a:rPr lang="en-US" dirty="0"/>
              <a:t>Summer 32 days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43464-ED19-8811-ABF3-C87E27770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Cohort A: Mondays &amp; Wednesdays - 2 days a week, 4 hours daily (35 Students)</a:t>
            </a:r>
          </a:p>
          <a:p>
            <a:r>
              <a:rPr lang="en-US" dirty="0"/>
              <a:t>Cohort B: Tuesdays &amp; Thursdays -  2 days a week, 4 hours daily. (36 Students)</a:t>
            </a:r>
          </a:p>
          <a:p>
            <a:r>
              <a:rPr lang="en-US" dirty="0"/>
              <a:t>Tentative Start Date – 6/18/2026 – 7/31/2026</a:t>
            </a:r>
          </a:p>
          <a:p>
            <a:r>
              <a:rPr lang="en-US" dirty="0"/>
              <a:t>Tentative Time -  9:00 am – 1:00 pm</a:t>
            </a:r>
          </a:p>
          <a:p>
            <a:pPr marL="0" indent="0">
              <a:buNone/>
            </a:pPr>
            <a:endParaRPr dirty="0"/>
          </a:p>
          <a:p>
            <a:r>
              <a:rPr dirty="0"/>
              <a:t>Both cohorts receive the same </a:t>
            </a:r>
            <a:r>
              <a:rPr lang="en-US" dirty="0"/>
              <a:t>curriculum,</a:t>
            </a:r>
            <a:r>
              <a:rPr dirty="0"/>
              <a:t> and outcomes focus while allowing scheduling flexibility.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124CC-B29A-5DAA-3FF7-59853479E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957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0"/>
    </mc:Choice>
    <mc:Fallback xmlns="">
      <p:transition spd="slow" advTm="3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AD658-292F-A41F-3A32-87093F38D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DFA3-C5AB-B7C9-26A2-9AC2A04FB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CACFP Meal Support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753A-2807-FF43-3207-79A4511BA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Partnership Discussion: CACFP Meal Support</a:t>
            </a:r>
            <a:br>
              <a:rPr lang="en-US" dirty="0"/>
            </a:br>
            <a:r>
              <a:rPr lang="en-US" dirty="0"/>
              <a:t>SBWCDEC would like to discuss partnering with the school to support </a:t>
            </a:r>
            <a:r>
              <a:rPr lang="en-US" b="1" dirty="0"/>
              <a:t>CACFP meal services</a:t>
            </a:r>
            <a:r>
              <a:rPr lang="en-US" dirty="0"/>
              <a:t> for students participating in </a:t>
            </a:r>
            <a:r>
              <a:rPr lang="en-US" b="1" dirty="0"/>
              <a:t>The Choice Project</a:t>
            </a:r>
            <a:r>
              <a:rPr lang="en-US" dirty="0"/>
              <a:t> during the </a:t>
            </a:r>
            <a:r>
              <a:rPr lang="en-US" b="1" dirty="0"/>
              <a:t>50-day school-year program</a:t>
            </a:r>
            <a:r>
              <a:rPr lang="en-US" dirty="0"/>
              <a:t> and the </a:t>
            </a:r>
            <a:r>
              <a:rPr lang="en-US" b="1" dirty="0"/>
              <a:t>32-day summer program</a:t>
            </a:r>
            <a:r>
              <a:rPr lang="en-US" dirty="0"/>
              <a:t>.</a:t>
            </a:r>
            <a:endParaRPr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84ABA3-12AF-21B1-ECEE-162A3CDD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4408" y="5081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0"/>
    </mc:Choice>
    <mc:Fallback xmlns="">
      <p:transition spd="slow" advTm="3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Scheduling &amp; School-Day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The Choice Project works within the school’s schedule—</a:t>
            </a:r>
            <a:r>
              <a:rPr lang="en-US" dirty="0"/>
              <a:t>and  </a:t>
            </a:r>
            <a:r>
              <a:rPr dirty="0"/>
              <a:t>OST</a:t>
            </a:r>
            <a:r>
              <a:rPr lang="en-US" dirty="0"/>
              <a:t> (After-school Time)</a:t>
            </a:r>
            <a:r>
              <a:rPr dirty="0"/>
              <a:t>. </a:t>
            </a:r>
            <a:r>
              <a:rPr lang="en-US" dirty="0"/>
              <a:t>SBW</a:t>
            </a:r>
            <a:r>
              <a:rPr dirty="0"/>
              <a:t>DEC manages staffing, curriculum, and materials once logistics are confirmed.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958AEA-D167-BA0F-7397-860164B1F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464" y="5455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0"/>
    </mc:Choice>
    <mc:Fallback xmlns="">
      <p:transition spd="slow" advTm="1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865216"/>
            <a:ext cx="6798734" cy="1303867"/>
          </a:xfrm>
        </p:spPr>
        <p:txBody>
          <a:bodyPr/>
          <a:lstStyle/>
          <a:p>
            <a:r>
              <a:rPr dirty="0"/>
              <a:t>Safety, Supervision &amp; Staffing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/>
              <a:t>All staff and contractors complete background checks and school protocol training. Facilitators are selected for </a:t>
            </a:r>
            <a:r>
              <a:rPr lang="en-US" dirty="0"/>
              <a:t>the </a:t>
            </a:r>
            <a:r>
              <a:rPr dirty="0"/>
              <a:t>youth engagement and mentoring experience.</a:t>
            </a:r>
            <a:endParaRPr lang="en-US" dirty="0"/>
          </a:p>
          <a:p>
            <a:r>
              <a:rPr lang="en-US" dirty="0"/>
              <a:t>Classroom Management Training</a:t>
            </a:r>
          </a:p>
          <a:p>
            <a:r>
              <a:rPr lang="en-US" dirty="0"/>
              <a:t>CPR &amp; First Aid Training</a:t>
            </a:r>
          </a:p>
          <a:p>
            <a:r>
              <a:rPr lang="en-US" dirty="0"/>
              <a:t>Drug Testing</a:t>
            </a:r>
          </a:p>
          <a:p>
            <a:r>
              <a:rPr lang="en-US" dirty="0"/>
              <a:t>Background Checks</a:t>
            </a:r>
            <a:endParaRPr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0E2F2E-75DF-C679-4DBF-AE00E706A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3"/>
    </mc:Choice>
    <mc:Fallback xmlns="">
      <p:transition spd="slow" advTm="22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829D9-5CEC-2A1E-D7A1-429CBD0B8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98E8-D882-9D0C-0EC7-E33897F6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865216"/>
            <a:ext cx="6798734" cy="1303867"/>
          </a:xfrm>
        </p:spPr>
        <p:txBody>
          <a:bodyPr/>
          <a:lstStyle/>
          <a:p>
            <a:r>
              <a:rPr dirty="0"/>
              <a:t>Safety, Supervision &amp; 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BA56-646D-2012-FCA9-112680855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6" y="2398695"/>
            <a:ext cx="6798736" cy="34449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Program Operations &amp; Site Coordinator</a:t>
            </a:r>
            <a:endParaRPr lang="en-US" dirty="0"/>
          </a:p>
          <a:p>
            <a:r>
              <a:rPr lang="en-US" dirty="0"/>
              <a:t>Provides daily on-site supervision, monitoring, and coordination of program activities</a:t>
            </a:r>
          </a:p>
          <a:p>
            <a:r>
              <a:rPr lang="en-US" dirty="0"/>
              <a:t>Supports compliance and reporting, including </a:t>
            </a:r>
            <a:r>
              <a:rPr lang="en-US" b="1" dirty="0"/>
              <a:t>data entry</a:t>
            </a:r>
            <a:r>
              <a:rPr lang="en-US" dirty="0"/>
              <a:t>, attendance tracking, and documentation</a:t>
            </a:r>
          </a:p>
          <a:p>
            <a:r>
              <a:rPr lang="en-US" dirty="0"/>
              <a:t>Serves as the primary liaison between the school, families, program staff, and SBWCDEC leadership</a:t>
            </a:r>
          </a:p>
          <a:p>
            <a:endParaRPr lang="en-US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13CAE9-C257-D1AE-8052-49DAA657B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2334" y="560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6"/>
    </mc:Choice>
    <mc:Fallback xmlns="">
      <p:transition spd="slow" advTm="1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Outcomes &amp;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Attendance, participation, and engagement are tracked throughout the program. Student reflections and outcome summaries are shared with the school after completion.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CB7464-3F17-7F8B-376C-B461412D7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0208" y="53330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6"/>
    </mc:Choice>
    <mc:Fallback xmlns="">
      <p:transition spd="slow" advTm="1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discuss bringing this program to the Youth at your school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Executive Director: Nat Bushell</a:t>
            </a:r>
          </a:p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info@sbwcdec.org</a:t>
            </a:r>
            <a:endParaRPr lang="en-US" dirty="0"/>
          </a:p>
          <a:p>
            <a:r>
              <a:rPr lang="en-US" dirty="0"/>
              <a:t>Website: </a:t>
            </a:r>
            <a:r>
              <a:rPr lang="en-US" dirty="0">
                <a:hlinkClick r:id="rId5"/>
              </a:rPr>
              <a:t>www.sbwcdec.org</a:t>
            </a:r>
            <a:endParaRPr lang="en-US" dirty="0"/>
          </a:p>
          <a:p>
            <a:r>
              <a:rPr lang="en-US" dirty="0"/>
              <a:t>Phone: 248-763-7108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5B9DC9-11B0-D12A-E928-77C1B7F2E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2464" y="546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2"/>
    </mc:Choice>
    <mc:Fallback xmlns="">
      <p:transition spd="slow" advTm="28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603" y="496090"/>
            <a:ext cx="2867411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09" y="609602"/>
            <a:ext cx="2664004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855" y="972766"/>
            <a:ext cx="2126598" cy="1254868"/>
          </a:xfrm>
        </p:spPr>
        <p:txBody>
          <a:bodyPr anchor="b">
            <a:normAutofit/>
          </a:bodyPr>
          <a:lstStyle/>
          <a:p>
            <a:r>
              <a:rPr lang="en-US" sz="2400" dirty="0">
                <a:solidFill>
                  <a:srgbClr val="262626"/>
                </a:solidFill>
              </a:rPr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855" y="2430471"/>
            <a:ext cx="2126598" cy="35520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62626"/>
                </a:solidFill>
              </a:rPr>
              <a:t>Somebody Who Cares Destiny Empowerment Center is a 501 © (3) nonprofit organization registered in the State of Michigan that serves and has served youth across Michigan and Ohio, including Detroit and Pontiac, using media arts to support mentorship, self-expression, and leadership development.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6618" y="0"/>
            <a:ext cx="554738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a tree and text on it&#10;&#10;AI-generated content may be incorrect.">
            <a:extLst>
              <a:ext uri="{FF2B5EF4-FFF2-40B4-BE49-F238E27FC236}">
                <a16:creationId xmlns:a16="http://schemas.microsoft.com/office/drawing/2014/main" id="{3742C561-58B3-4ED3-9614-EED25BED7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932" y="1116711"/>
            <a:ext cx="4573531" cy="457353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97109F-572C-06C5-0A4E-5664B212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4364" y="746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80"/>
    </mc:Choice>
    <mc:Fallback xmlns="">
      <p:transition spd="slow" advTm="2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99ACA-E28D-189C-FF86-634B1152C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7ABCB-41AB-C811-BE8D-8CF6986C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716890"/>
            <a:ext cx="7200897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262626"/>
                </a:solidFill>
              </a:rPr>
              <a:t>Youth Development / SEL-Centered</a:t>
            </a:r>
            <a:br>
              <a:rPr lang="en-US" sz="2400" b="1" dirty="0">
                <a:solidFill>
                  <a:srgbClr val="262626"/>
                </a:solidFill>
              </a:rPr>
            </a:br>
            <a:r>
              <a:rPr lang="en-US" sz="2400" b="1" dirty="0">
                <a:solidFill>
                  <a:srgbClr val="262626"/>
                </a:solidFill>
              </a:rPr>
              <a:t>Teaching Youth How to Pause, Think, and Choose Wisely</a:t>
            </a:r>
            <a:br>
              <a:rPr lang="en-US" sz="2400" dirty="0">
                <a:solidFill>
                  <a:srgbClr val="262626"/>
                </a:solidFill>
              </a:rPr>
            </a:br>
            <a:r>
              <a:rPr lang="en-US" sz="2400" i="1" dirty="0">
                <a:solidFill>
                  <a:srgbClr val="262626"/>
                </a:solidFill>
              </a:rPr>
              <a:t>The Choice Project (STTIO) – Media Arts Mentorship &amp; Moral Leadership Lab</a:t>
            </a:r>
            <a:endParaRPr lang="en-US" sz="2400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CE701-C23E-A6D3-3AFC-CF1A0FCF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1" y="2556932"/>
            <a:ext cx="4692650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262626"/>
                </a:solidFill>
              </a:rPr>
              <a:t> </a:t>
            </a:r>
            <a:r>
              <a:rPr lang="en-US" sz="2000" b="1" dirty="0">
                <a:solidFill>
                  <a:srgbClr val="262626"/>
                </a:solidFill>
              </a:rPr>
              <a:t>The STTIO Choice – Media Arts Mentorship &amp; Moral Leadership Lab</a:t>
            </a:r>
            <a:r>
              <a:rPr lang="en-US" sz="2000" dirty="0">
                <a:solidFill>
                  <a:srgbClr val="262626"/>
                </a:solidFill>
              </a:rPr>
              <a:t> addresses a critical gap by teaching practical, non-punitive decision-making skills through the </a:t>
            </a:r>
            <a:r>
              <a:rPr lang="en-US" sz="2000" b="1" dirty="0">
                <a:solidFill>
                  <a:srgbClr val="262626"/>
                </a:solidFill>
              </a:rPr>
              <a:t>Stop • Think • Talk It Out</a:t>
            </a:r>
            <a:r>
              <a:rPr lang="en-US" sz="2000" dirty="0">
                <a:solidFill>
                  <a:srgbClr val="262626"/>
                </a:solidFill>
              </a:rPr>
              <a:t> framework, helping youth slow down, think through consequences, and communicate effectively using real-life scenarios, mentoring, and hands-on creative media projects..</a:t>
            </a:r>
          </a:p>
        </p:txBody>
      </p:sp>
      <p:pic>
        <p:nvPicPr>
          <p:cNvPr id="5" name="Picture 4" descr="A white circle with a tree and text on it&#10;&#10;AI-generated content may be incorrect.">
            <a:extLst>
              <a:ext uri="{FF2B5EF4-FFF2-40B4-BE49-F238E27FC236}">
                <a16:creationId xmlns:a16="http://schemas.microsoft.com/office/drawing/2014/main" id="{F900AB43-C77A-A9F7-17C6-2A0DEC13EC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42" r="13609" b="1"/>
          <a:stretch>
            <a:fillRect/>
          </a:stretch>
        </p:blipFill>
        <p:spPr>
          <a:xfrm>
            <a:off x="6063769" y="2763995"/>
            <a:ext cx="2054796" cy="272701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F7A0D1-A14B-7ACB-C1EB-50FD08855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6367" y="1947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6"/>
    </mc:Choice>
    <mc:Fallback xmlns="">
      <p:transition spd="slow" advTm="3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19C29-0716-3C45-524E-3560A3EAE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2E5E-9607-7B4C-5CC0-D30FFCC3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431" y="747980"/>
            <a:ext cx="7200897" cy="1303867"/>
          </a:xfrm>
        </p:spPr>
        <p:txBody>
          <a:bodyPr>
            <a:noAutofit/>
          </a:bodyPr>
          <a:lstStyle/>
          <a:p>
            <a:r>
              <a:rPr lang="en-US" sz="2400" b="1" dirty="0"/>
              <a:t>Proposed School Partnership for 8th-Grade Programming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1E3C3-F231-1564-0FFF-310586A14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35" y="2822174"/>
            <a:ext cx="4692650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are looking to partner with a middle school to support 8th-grade students through </a:t>
            </a:r>
            <a:r>
              <a:rPr lang="en-US" sz="2000" i="1" dirty="0"/>
              <a:t>The Choice – Media Arts Mentorship &amp; Moral Leadership Lab</a:t>
            </a:r>
            <a:r>
              <a:rPr lang="en-US" sz="2000" dirty="0"/>
              <a:t>, an engaging program that builds leadership, responsible decision-making, and student voice through media arts.</a:t>
            </a:r>
            <a:endParaRPr lang="en-US" sz="2000" dirty="0">
              <a:solidFill>
                <a:srgbClr val="262626"/>
              </a:solidFill>
            </a:endParaRPr>
          </a:p>
        </p:txBody>
      </p:sp>
      <p:pic>
        <p:nvPicPr>
          <p:cNvPr id="5" name="Picture 4" descr="A white circle with a tree and text on it&#10;&#10;AI-generated content may be incorrect.">
            <a:extLst>
              <a:ext uri="{FF2B5EF4-FFF2-40B4-BE49-F238E27FC236}">
                <a16:creationId xmlns:a16="http://schemas.microsoft.com/office/drawing/2014/main" id="{59631DED-A40E-0F55-93D2-54E60083E7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42" r="13609" b="1"/>
          <a:stretch>
            <a:fillRect/>
          </a:stretch>
        </p:blipFill>
        <p:spPr>
          <a:xfrm>
            <a:off x="6063769" y="2763995"/>
            <a:ext cx="2054796" cy="272701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931261-A81E-D8EC-F85D-625D8B869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2072" y="1747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6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6"/>
    </mc:Choice>
    <mc:Fallback>
      <p:transition spd="slow" advTm="37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Why The Choice Project Exists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Too often, students are labeled for behavior without being taught how to slow down, process emotions, or make better decisions. The issue is not potential—it is access to tools.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95B1F2-7E9E-E411-6F0D-1E5B8CA07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344" y="45598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7"/>
    </mc:Choice>
    <mc:Fallback xmlns="">
      <p:transition spd="slow" advTm="1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What Makes The Choice Project Different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Students are taught what to do instead of only what not to do. Creative media and storytelling increase engagement and help students apply skills beyond the classroom.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E333B6-6F42-AF55-76DA-C9D0E3B22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0512" y="4212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3"/>
    </mc:Choice>
    <mc:Fallback xmlns="">
      <p:transition spd="slow" advTm="1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Core Framework: Stop • Think • Talk It Out</a:t>
            </a:r>
            <a:r>
              <a:rPr lang="en-US" dirty="0"/>
              <a:t> (STTIO)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Students learn to pause before reacting, think through consequences, and communicate effectively. Skills are practiced through real-life scenarios, mentoring, and hands-on media projects.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E6D66C-44A5-A5BA-6137-3E0547153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1640" y="45506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7"/>
    </mc:Choice>
    <mc:Fallback xmlns="">
      <p:transition spd="slow" advTm="1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Student Needs &amp; Target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The program is flexible and aligned with school priorities—supporting students with behavioral challenges, leadership development goals, or prevention-focused needs.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C0AD8D-7658-20D4-E48F-1C4CFE2A0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3184" y="44500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8"/>
    </mc:Choice>
    <mc:Fallback xmlns="">
      <p:transition spd="slow" advTm="1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Cohort Structure</a:t>
            </a:r>
            <a:br>
              <a:rPr lang="en-US" dirty="0"/>
            </a:br>
            <a:r>
              <a:rPr lang="en-US" dirty="0"/>
              <a:t>School Year 50 days</a:t>
            </a:r>
            <a:br>
              <a:rPr lang="en-US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dirty="0"/>
              <a:t>Cohort A: Mondays &amp; Wednesdays</a:t>
            </a:r>
            <a:r>
              <a:rPr lang="en-US" dirty="0"/>
              <a:t> - 2 days a week, 3 hours daily (20 Students)</a:t>
            </a:r>
            <a:endParaRPr dirty="0"/>
          </a:p>
          <a:p>
            <a:r>
              <a:rPr dirty="0"/>
              <a:t>Cohort B: Tuesdays &amp; Thursdays</a:t>
            </a:r>
            <a:r>
              <a:rPr lang="en-US" dirty="0"/>
              <a:t> -  2 days a week, 3 hours daily (20 Students)</a:t>
            </a:r>
          </a:p>
          <a:p>
            <a:r>
              <a:rPr lang="en-US" dirty="0"/>
              <a:t>Total of 4 days per week, @12 hours weekly</a:t>
            </a:r>
          </a:p>
          <a:p>
            <a:r>
              <a:rPr lang="en-US" dirty="0"/>
              <a:t>Tentative Start Date – 2/9/2026 – 5/2/2026</a:t>
            </a:r>
          </a:p>
          <a:p>
            <a:r>
              <a:rPr lang="en-US" b="1" dirty="0"/>
              <a:t>(Dates can be adjusted according to school breaks)</a:t>
            </a:r>
          </a:p>
          <a:p>
            <a:r>
              <a:rPr lang="en-US" dirty="0"/>
              <a:t>Tentative Time -  2:30 pm – 5:30 pm</a:t>
            </a:r>
          </a:p>
          <a:p>
            <a:endParaRPr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BBF0DA-4EAF-F324-F991-503A38570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456" y="9576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4"/>
    </mc:Choice>
    <mc:Fallback xmlns="">
      <p:transition spd="slow" advTm="45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306</TotalTime>
  <Words>752</Words>
  <Application>Microsoft Office PowerPoint</Application>
  <PresentationFormat>On-screen Show (4:3)</PresentationFormat>
  <Paragraphs>54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Garamond</vt:lpstr>
      <vt:lpstr>Organic</vt:lpstr>
      <vt:lpstr>       The Choice Project (STTIO) Media Arts Mentorship &amp; Moral Leadership Lab</vt:lpstr>
      <vt:lpstr>Who We Are</vt:lpstr>
      <vt:lpstr>Youth Development / SEL-Centered Teaching Youth How to Pause, Think, and Choose Wisely The Choice Project (STTIO) – Media Arts Mentorship &amp; Moral Leadership Lab</vt:lpstr>
      <vt:lpstr>Proposed School Partnership for 8th-Grade Programming</vt:lpstr>
      <vt:lpstr>Why The Choice Project Exists</vt:lpstr>
      <vt:lpstr>What Makes The Choice Project Different</vt:lpstr>
      <vt:lpstr>Core Framework: Stop • Think • Talk It Out (STTIO)</vt:lpstr>
      <vt:lpstr>Student Needs &amp; Target Groups</vt:lpstr>
      <vt:lpstr>Cohort Structure School Year 50 days </vt:lpstr>
      <vt:lpstr>Cohort Structure Summer 32 days</vt:lpstr>
      <vt:lpstr>CACFP Meal Support</vt:lpstr>
      <vt:lpstr>Scheduling &amp; School-Day Integration</vt:lpstr>
      <vt:lpstr>Safety, Supervision &amp; Staffing</vt:lpstr>
      <vt:lpstr>Safety, Supervision &amp; Staffing</vt:lpstr>
      <vt:lpstr>Outcomes &amp; Accountability</vt:lpstr>
      <vt:lpstr>Let’s discuss bringing this program to the Youth at your school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BushellMedia</dc:creator>
  <cp:keywords/>
  <dc:description>generated using python-pptx</dc:description>
  <cp:lastModifiedBy>Natausha Bushell</cp:lastModifiedBy>
  <cp:revision>9</cp:revision>
  <dcterms:created xsi:type="dcterms:W3CDTF">2013-01-27T09:14:16Z</dcterms:created>
  <dcterms:modified xsi:type="dcterms:W3CDTF">2026-01-09T14:26:24Z</dcterms:modified>
  <cp:category/>
</cp:coreProperties>
</file>